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7135CE-C272-4887-8526-50B656B18BA9}" v="88" dt="2021-02-01T06:33:48.2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74" autoAdjust="0"/>
  </p:normalViewPr>
  <p:slideViewPr>
    <p:cSldViewPr snapToGrid="0">
      <p:cViewPr varScale="1">
        <p:scale>
          <a:sx n="74" d="100"/>
          <a:sy n="74" d="100"/>
        </p:scale>
        <p:origin x="5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1D8583-DA91-498B-9B04-A33BB9A7A217}" type="doc">
      <dgm:prSet loTypeId="urn:microsoft.com/office/officeart/2005/8/layout/vList2" loCatId="list" qsTypeId="urn:microsoft.com/office/officeart/2005/8/quickstyle/simple2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21D10EB4-7CE9-48C5-B015-50D55F956987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Circuit</a:t>
          </a:r>
          <a:r>
            <a:rPr lang="en-US" dirty="0"/>
            <a:t> topologies related to the soil monitoring system</a:t>
          </a:r>
          <a:r>
            <a:rPr lang="en-US" dirty="0">
              <a:latin typeface="Calibri Light" panose="020F0302020204030204"/>
            </a:rPr>
            <a:t> include</a:t>
          </a:r>
          <a:r>
            <a:rPr lang="en-US" dirty="0"/>
            <a:t>.</a:t>
          </a:r>
        </a:p>
      </dgm:t>
    </dgm:pt>
    <dgm:pt modelId="{AA7CBA8C-9B98-4F92-9744-2F6B6C79E6D5}" type="parTrans" cxnId="{39D15A55-424C-4B38-A92C-921B7844954C}">
      <dgm:prSet/>
      <dgm:spPr/>
      <dgm:t>
        <a:bodyPr/>
        <a:lstStyle/>
        <a:p>
          <a:endParaRPr lang="en-US"/>
        </a:p>
      </dgm:t>
    </dgm:pt>
    <dgm:pt modelId="{6C147405-332D-4EFA-921C-925D4B73B2F8}" type="sibTrans" cxnId="{39D15A55-424C-4B38-A92C-921B7844954C}">
      <dgm:prSet/>
      <dgm:spPr/>
      <dgm:t>
        <a:bodyPr/>
        <a:lstStyle/>
        <a:p>
          <a:endParaRPr lang="en-US"/>
        </a:p>
      </dgm:t>
    </dgm:pt>
    <dgm:pt modelId="{2F43AE62-FFBF-45C1-96F5-A45C46746949}">
      <dgm:prSet/>
      <dgm:spPr/>
      <dgm:t>
        <a:bodyPr/>
        <a:lstStyle/>
        <a:p>
          <a:r>
            <a:rPr lang="en-US" b="1" dirty="0"/>
            <a:t>AN INTELLIGENT IRRIGATION SYSTEM USING THE INTERNET OF THINGS APPROACH (Rajkumar, Abinaya and Kumar, 2017).</a:t>
          </a:r>
          <a:endParaRPr lang="en-US" dirty="0"/>
        </a:p>
      </dgm:t>
    </dgm:pt>
    <dgm:pt modelId="{5103E66F-9C29-4333-9500-5CBAD85989FA}" type="parTrans" cxnId="{0D780F8F-F64B-4AC1-84CF-4A35FCC15A9A}">
      <dgm:prSet/>
      <dgm:spPr/>
      <dgm:t>
        <a:bodyPr/>
        <a:lstStyle/>
        <a:p>
          <a:endParaRPr lang="en-US"/>
        </a:p>
      </dgm:t>
    </dgm:pt>
    <dgm:pt modelId="{4DE2541E-BD66-43C1-B94A-8A4C1482E095}" type="sibTrans" cxnId="{0D780F8F-F64B-4AC1-84CF-4A35FCC15A9A}">
      <dgm:prSet/>
      <dgm:spPr/>
      <dgm:t>
        <a:bodyPr/>
        <a:lstStyle/>
        <a:p>
          <a:endParaRPr lang="en-US"/>
        </a:p>
      </dgm:t>
    </dgm:pt>
    <dgm:pt modelId="{8D08E030-F2FD-422F-B306-D61E1E70B5B1}">
      <dgm:prSet/>
      <dgm:spPr/>
      <dgm:t>
        <a:bodyPr/>
        <a:lstStyle/>
        <a:p>
          <a:r>
            <a:rPr lang="en-US" b="1" dirty="0"/>
            <a:t>AUTOMATED IRRIGATION SYSTEM USING GPRS MODULES AND WIRELESS SENSOR NETWORKS (Gutierrez et al., 2013).</a:t>
          </a:r>
          <a:endParaRPr lang="en-US" dirty="0"/>
        </a:p>
      </dgm:t>
    </dgm:pt>
    <dgm:pt modelId="{C0E807AE-B8B9-40D4-BF08-9937602A2C55}" type="parTrans" cxnId="{1159A7E3-7AF7-4F02-AD10-CAF1282FDCBE}">
      <dgm:prSet/>
      <dgm:spPr/>
      <dgm:t>
        <a:bodyPr/>
        <a:lstStyle/>
        <a:p>
          <a:endParaRPr lang="en-US"/>
        </a:p>
      </dgm:t>
    </dgm:pt>
    <dgm:pt modelId="{BC4D798C-5230-4119-BA44-A095C04E5FBF}" type="sibTrans" cxnId="{1159A7E3-7AF7-4F02-AD10-CAF1282FDCBE}">
      <dgm:prSet/>
      <dgm:spPr/>
      <dgm:t>
        <a:bodyPr/>
        <a:lstStyle/>
        <a:p>
          <a:endParaRPr lang="en-US"/>
        </a:p>
      </dgm:t>
    </dgm:pt>
    <dgm:pt modelId="{C8288082-8C1A-487C-ABFF-F1A9914DD076}">
      <dgm:prSet/>
      <dgm:spPr/>
      <dgm:t>
        <a:bodyPr/>
        <a:lstStyle/>
        <a:p>
          <a:r>
            <a:rPr lang="en-US" b="1" dirty="0"/>
            <a:t>SMART IRRIGATION SYSTEM USING EMBEDDED SYSTEMS (Namala, et al., 2013).</a:t>
          </a:r>
          <a:endParaRPr lang="en-US" dirty="0"/>
        </a:p>
      </dgm:t>
    </dgm:pt>
    <dgm:pt modelId="{3F43526B-5A3B-427B-94F3-D76D8034FE53}" type="parTrans" cxnId="{53F7E38B-5F6C-4BEB-A263-DA88C8ECB27A}">
      <dgm:prSet/>
      <dgm:spPr/>
      <dgm:t>
        <a:bodyPr/>
        <a:lstStyle/>
        <a:p>
          <a:endParaRPr lang="en-US"/>
        </a:p>
      </dgm:t>
    </dgm:pt>
    <dgm:pt modelId="{ADFC7F4D-114B-470B-9DE9-9A7E6672EF54}" type="sibTrans" cxnId="{53F7E38B-5F6C-4BEB-A263-DA88C8ECB27A}">
      <dgm:prSet/>
      <dgm:spPr/>
      <dgm:t>
        <a:bodyPr/>
        <a:lstStyle/>
        <a:p>
          <a:endParaRPr lang="en-US"/>
        </a:p>
      </dgm:t>
    </dgm:pt>
    <dgm:pt modelId="{E076801E-26D5-481F-847A-40206356A13F}">
      <dgm:prSet/>
      <dgm:spPr/>
      <dgm:t>
        <a:bodyPr/>
        <a:lstStyle/>
        <a:p>
          <a:r>
            <a:rPr lang="en-US" b="1" dirty="0"/>
            <a:t>SOIL MONITORING USING IOT, ARDUINO AND NEURAL NETWORKS (</a:t>
          </a:r>
          <a:r>
            <a:rPr lang="en-US" b="1" dirty="0" err="1"/>
            <a:t>Athani</a:t>
          </a:r>
          <a:r>
            <a:rPr lang="en-US" b="1" dirty="0"/>
            <a:t>, et al., 2013).</a:t>
          </a:r>
          <a:endParaRPr lang="en-US" dirty="0"/>
        </a:p>
      </dgm:t>
    </dgm:pt>
    <dgm:pt modelId="{700E58CB-9E2E-4214-A748-8797459E6490}" type="parTrans" cxnId="{DF862715-EDD2-4452-AFD9-953E84157512}">
      <dgm:prSet/>
      <dgm:spPr/>
      <dgm:t>
        <a:bodyPr/>
        <a:lstStyle/>
        <a:p>
          <a:endParaRPr lang="en-US"/>
        </a:p>
      </dgm:t>
    </dgm:pt>
    <dgm:pt modelId="{52BC1DEE-5DD3-42D0-9783-3F2808E75C61}" type="sibTrans" cxnId="{DF862715-EDD2-4452-AFD9-953E84157512}">
      <dgm:prSet/>
      <dgm:spPr/>
      <dgm:t>
        <a:bodyPr/>
        <a:lstStyle/>
        <a:p>
          <a:endParaRPr lang="en-US"/>
        </a:p>
      </dgm:t>
    </dgm:pt>
    <dgm:pt modelId="{7F6637EE-EDD2-48F9-90E8-0EF09AA2865C}" type="pres">
      <dgm:prSet presAssocID="{B81D8583-DA91-498B-9B04-A33BB9A7A217}" presName="linear" presStyleCnt="0">
        <dgm:presLayoutVars>
          <dgm:animLvl val="lvl"/>
          <dgm:resizeHandles val="exact"/>
        </dgm:presLayoutVars>
      </dgm:prSet>
      <dgm:spPr/>
    </dgm:pt>
    <dgm:pt modelId="{4A31164D-D37B-458A-AF0F-E80DB08BF319}" type="pres">
      <dgm:prSet presAssocID="{21D10EB4-7CE9-48C5-B015-50D55F956987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5F91EFC-A5DF-4719-A400-F4D14CE6B02E}" type="pres">
      <dgm:prSet presAssocID="{21D10EB4-7CE9-48C5-B015-50D55F95698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F862715-EDD2-4452-AFD9-953E84157512}" srcId="{21D10EB4-7CE9-48C5-B015-50D55F956987}" destId="{E076801E-26D5-481F-847A-40206356A13F}" srcOrd="3" destOrd="0" parTransId="{700E58CB-9E2E-4214-A748-8797459E6490}" sibTransId="{52BC1DEE-5DD3-42D0-9783-3F2808E75C61}"/>
    <dgm:cxn modelId="{FCD93A16-9062-46CC-B77D-EEC66969F046}" type="presOf" srcId="{E076801E-26D5-481F-847A-40206356A13F}" destId="{C5F91EFC-A5DF-4719-A400-F4D14CE6B02E}" srcOrd="0" destOrd="3" presId="urn:microsoft.com/office/officeart/2005/8/layout/vList2"/>
    <dgm:cxn modelId="{63B7BB5B-5B1C-4AAE-A71C-7EDFD02FA686}" type="presOf" srcId="{21D10EB4-7CE9-48C5-B015-50D55F956987}" destId="{4A31164D-D37B-458A-AF0F-E80DB08BF319}" srcOrd="0" destOrd="0" presId="urn:microsoft.com/office/officeart/2005/8/layout/vList2"/>
    <dgm:cxn modelId="{BE55BF6A-4EFA-44E5-8647-A6B9853B10D7}" type="presOf" srcId="{2F43AE62-FFBF-45C1-96F5-A45C46746949}" destId="{C5F91EFC-A5DF-4719-A400-F4D14CE6B02E}" srcOrd="0" destOrd="0" presId="urn:microsoft.com/office/officeart/2005/8/layout/vList2"/>
    <dgm:cxn modelId="{39D15A55-424C-4B38-A92C-921B7844954C}" srcId="{B81D8583-DA91-498B-9B04-A33BB9A7A217}" destId="{21D10EB4-7CE9-48C5-B015-50D55F956987}" srcOrd="0" destOrd="0" parTransId="{AA7CBA8C-9B98-4F92-9744-2F6B6C79E6D5}" sibTransId="{6C147405-332D-4EFA-921C-925D4B73B2F8}"/>
    <dgm:cxn modelId="{53F7E38B-5F6C-4BEB-A263-DA88C8ECB27A}" srcId="{21D10EB4-7CE9-48C5-B015-50D55F956987}" destId="{C8288082-8C1A-487C-ABFF-F1A9914DD076}" srcOrd="2" destOrd="0" parTransId="{3F43526B-5A3B-427B-94F3-D76D8034FE53}" sibTransId="{ADFC7F4D-114B-470B-9DE9-9A7E6672EF54}"/>
    <dgm:cxn modelId="{0D780F8F-F64B-4AC1-84CF-4A35FCC15A9A}" srcId="{21D10EB4-7CE9-48C5-B015-50D55F956987}" destId="{2F43AE62-FFBF-45C1-96F5-A45C46746949}" srcOrd="0" destOrd="0" parTransId="{5103E66F-9C29-4333-9500-5CBAD85989FA}" sibTransId="{4DE2541E-BD66-43C1-B94A-8A4C1482E095}"/>
    <dgm:cxn modelId="{FF38B595-9650-4C49-8114-084389729EDB}" type="presOf" srcId="{B81D8583-DA91-498B-9B04-A33BB9A7A217}" destId="{7F6637EE-EDD2-48F9-90E8-0EF09AA2865C}" srcOrd="0" destOrd="0" presId="urn:microsoft.com/office/officeart/2005/8/layout/vList2"/>
    <dgm:cxn modelId="{D30279C3-31C6-467A-B6AE-37B266A64E98}" type="presOf" srcId="{C8288082-8C1A-487C-ABFF-F1A9914DD076}" destId="{C5F91EFC-A5DF-4719-A400-F4D14CE6B02E}" srcOrd="0" destOrd="2" presId="urn:microsoft.com/office/officeart/2005/8/layout/vList2"/>
    <dgm:cxn modelId="{3442DCDC-1F04-49CE-B419-A7DFE7D906AF}" type="presOf" srcId="{8D08E030-F2FD-422F-B306-D61E1E70B5B1}" destId="{C5F91EFC-A5DF-4719-A400-F4D14CE6B02E}" srcOrd="0" destOrd="1" presId="urn:microsoft.com/office/officeart/2005/8/layout/vList2"/>
    <dgm:cxn modelId="{1159A7E3-7AF7-4F02-AD10-CAF1282FDCBE}" srcId="{21D10EB4-7CE9-48C5-B015-50D55F956987}" destId="{8D08E030-F2FD-422F-B306-D61E1E70B5B1}" srcOrd="1" destOrd="0" parTransId="{C0E807AE-B8B9-40D4-BF08-9937602A2C55}" sibTransId="{BC4D798C-5230-4119-BA44-A095C04E5FBF}"/>
    <dgm:cxn modelId="{4EAF2F1B-7846-49B1-9EB8-B45D1D03D295}" type="presParOf" srcId="{7F6637EE-EDD2-48F9-90E8-0EF09AA2865C}" destId="{4A31164D-D37B-458A-AF0F-E80DB08BF319}" srcOrd="0" destOrd="0" presId="urn:microsoft.com/office/officeart/2005/8/layout/vList2"/>
    <dgm:cxn modelId="{BE9550DA-8D59-456E-A555-C8CC04384144}" type="presParOf" srcId="{7F6637EE-EDD2-48F9-90E8-0EF09AA2865C}" destId="{C5F91EFC-A5DF-4719-A400-F4D14CE6B02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056798-C88E-485E-85BA-6F48B26662DE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4B5767-BE56-41F8-89BF-C1E67B484AB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Arduino Uno R3- main component used as a microcontroller  used because of its cheaper price compared to Raspberry Pi in solution 3.</a:t>
          </a:r>
        </a:p>
      </dgm:t>
    </dgm:pt>
    <dgm:pt modelId="{45B6A71C-375F-48BB-8FCA-3839E8491E4F}" type="parTrans" cxnId="{D273F5C5-16E7-4032-B293-D431997F73EF}">
      <dgm:prSet/>
      <dgm:spPr/>
      <dgm:t>
        <a:bodyPr/>
        <a:lstStyle/>
        <a:p>
          <a:endParaRPr lang="en-US"/>
        </a:p>
      </dgm:t>
    </dgm:pt>
    <dgm:pt modelId="{A58B264A-1E12-4E78-9F32-7D46A6BCA79B}" type="sibTrans" cxnId="{D273F5C5-16E7-4032-B293-D431997F73E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1D8D708-6E19-4319-B3F5-C7110F44239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Moisture sensor; detects soil states using analog and digital inputs. The analog gives a varying voltage from 0 to 255 based on the soil moisture.</a:t>
          </a:r>
        </a:p>
      </dgm:t>
    </dgm:pt>
    <dgm:pt modelId="{D99F1D9E-D0F3-4469-A603-C1B4C25F2C0B}" type="parTrans" cxnId="{6DB9CAE6-B369-4FD5-896A-C1EA94AF6452}">
      <dgm:prSet/>
      <dgm:spPr/>
      <dgm:t>
        <a:bodyPr/>
        <a:lstStyle/>
        <a:p>
          <a:endParaRPr lang="en-US"/>
        </a:p>
      </dgm:t>
    </dgm:pt>
    <dgm:pt modelId="{2AE6474D-997E-45D7-92DA-AFA1EA7AE068}" type="sibTrans" cxnId="{6DB9CAE6-B369-4FD5-896A-C1EA94AF645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60FF6BA-53C0-4D98-A905-32C4B406FEB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Temperature and Humidity sensors included in propose solution; detects other environmental parameters.</a:t>
          </a:r>
        </a:p>
      </dgm:t>
    </dgm:pt>
    <dgm:pt modelId="{19E00BA0-5809-4B2C-B8CB-4199EA8F0777}" type="parTrans" cxnId="{C26510DA-27FB-40C1-B2E7-7FA41848537D}">
      <dgm:prSet/>
      <dgm:spPr/>
      <dgm:t>
        <a:bodyPr/>
        <a:lstStyle/>
        <a:p>
          <a:endParaRPr lang="en-US"/>
        </a:p>
      </dgm:t>
    </dgm:pt>
    <dgm:pt modelId="{B98AF737-FA59-4F40-BD80-A71BD0FE32B4}" type="sibTrans" cxnId="{C26510DA-27FB-40C1-B2E7-7FA41848537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4247A1D-82F1-49FD-8E6A-1AD1C85C409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Pump or Motor operating on L293D motor driver IC with internal clamp diodes for protection and in-built H-bridges for changing anticlockwise and clockwise movements.</a:t>
          </a:r>
        </a:p>
      </dgm:t>
    </dgm:pt>
    <dgm:pt modelId="{D60D889B-8D4F-450F-81B8-6EE861991AAB}" type="parTrans" cxnId="{711BA4F5-35B1-4B33-84F9-A359F80171DF}">
      <dgm:prSet/>
      <dgm:spPr/>
      <dgm:t>
        <a:bodyPr/>
        <a:lstStyle/>
        <a:p>
          <a:endParaRPr lang="en-US"/>
        </a:p>
      </dgm:t>
    </dgm:pt>
    <dgm:pt modelId="{2B3DFDBD-34B8-4471-8FCD-5143635E98D7}" type="sibTrans" cxnId="{711BA4F5-35B1-4B33-84F9-A359F80171DF}">
      <dgm:prSet/>
      <dgm:spPr/>
      <dgm:t>
        <a:bodyPr/>
        <a:lstStyle/>
        <a:p>
          <a:endParaRPr lang="en-US"/>
        </a:p>
      </dgm:t>
    </dgm:pt>
    <dgm:pt modelId="{F2D63D3F-E766-464C-B010-E6C8028C5D6D}" type="pres">
      <dgm:prSet presAssocID="{5A056798-C88E-485E-85BA-6F48B26662DE}" presName="root" presStyleCnt="0">
        <dgm:presLayoutVars>
          <dgm:dir/>
          <dgm:resizeHandles val="exact"/>
        </dgm:presLayoutVars>
      </dgm:prSet>
      <dgm:spPr/>
    </dgm:pt>
    <dgm:pt modelId="{6804D388-20EC-459B-96D3-E88D7AE49094}" type="pres">
      <dgm:prSet presAssocID="{5A056798-C88E-485E-85BA-6F48B26662DE}" presName="container" presStyleCnt="0">
        <dgm:presLayoutVars>
          <dgm:dir/>
          <dgm:resizeHandles val="exact"/>
        </dgm:presLayoutVars>
      </dgm:prSet>
      <dgm:spPr/>
    </dgm:pt>
    <dgm:pt modelId="{373BBE39-A588-4BF0-B37E-6F04F34741E8}" type="pres">
      <dgm:prSet presAssocID="{114B5767-BE56-41F8-89BF-C1E67B484ABA}" presName="compNode" presStyleCnt="0"/>
      <dgm:spPr/>
    </dgm:pt>
    <dgm:pt modelId="{7EAD0115-0F7A-4755-9787-4E3EC51692CB}" type="pres">
      <dgm:prSet presAssocID="{114B5767-BE56-41F8-89BF-C1E67B484ABA}" presName="iconBgRect" presStyleLbl="bgShp" presStyleIdx="0" presStyleCnt="4"/>
      <dgm:spPr/>
    </dgm:pt>
    <dgm:pt modelId="{5FD190DE-E3C7-451A-BA2F-2C97CDB9516B}" type="pres">
      <dgm:prSet presAssocID="{114B5767-BE56-41F8-89BF-C1E67B484AB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4DBFC83C-BF32-4C98-9C9E-AAEDD2758C12}" type="pres">
      <dgm:prSet presAssocID="{114B5767-BE56-41F8-89BF-C1E67B484ABA}" presName="spaceRect" presStyleCnt="0"/>
      <dgm:spPr/>
    </dgm:pt>
    <dgm:pt modelId="{1F9DCA2C-9488-450E-8905-7E89CF7FDD16}" type="pres">
      <dgm:prSet presAssocID="{114B5767-BE56-41F8-89BF-C1E67B484ABA}" presName="textRect" presStyleLbl="revTx" presStyleIdx="0" presStyleCnt="4">
        <dgm:presLayoutVars>
          <dgm:chMax val="1"/>
          <dgm:chPref val="1"/>
        </dgm:presLayoutVars>
      </dgm:prSet>
      <dgm:spPr/>
    </dgm:pt>
    <dgm:pt modelId="{3240765B-9D11-4DE5-8109-7A4A310CA276}" type="pres">
      <dgm:prSet presAssocID="{A58B264A-1E12-4E78-9F32-7D46A6BCA79B}" presName="sibTrans" presStyleLbl="sibTrans2D1" presStyleIdx="0" presStyleCnt="0"/>
      <dgm:spPr/>
    </dgm:pt>
    <dgm:pt modelId="{CA376372-2C2C-4C09-B428-1F07CA5AA3D7}" type="pres">
      <dgm:prSet presAssocID="{01D8D708-6E19-4319-B3F5-C7110F442396}" presName="compNode" presStyleCnt="0"/>
      <dgm:spPr/>
    </dgm:pt>
    <dgm:pt modelId="{04C084C6-96CE-46E1-A11A-B9D5673DFB1E}" type="pres">
      <dgm:prSet presAssocID="{01D8D708-6E19-4319-B3F5-C7110F442396}" presName="iconBgRect" presStyleLbl="bgShp" presStyleIdx="1" presStyleCnt="4"/>
      <dgm:spPr/>
    </dgm:pt>
    <dgm:pt modelId="{C178D476-EFEF-463D-9933-2D6AB0622A35}" type="pres">
      <dgm:prSet presAssocID="{01D8D708-6E19-4319-B3F5-C7110F44239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ireless router"/>
        </a:ext>
      </dgm:extLst>
    </dgm:pt>
    <dgm:pt modelId="{19A02160-8BB0-4C57-AB7C-5117EC358385}" type="pres">
      <dgm:prSet presAssocID="{01D8D708-6E19-4319-B3F5-C7110F442396}" presName="spaceRect" presStyleCnt="0"/>
      <dgm:spPr/>
    </dgm:pt>
    <dgm:pt modelId="{CAFD2964-0235-40CC-B081-9579A69B00D0}" type="pres">
      <dgm:prSet presAssocID="{01D8D708-6E19-4319-B3F5-C7110F442396}" presName="textRect" presStyleLbl="revTx" presStyleIdx="1" presStyleCnt="4">
        <dgm:presLayoutVars>
          <dgm:chMax val="1"/>
          <dgm:chPref val="1"/>
        </dgm:presLayoutVars>
      </dgm:prSet>
      <dgm:spPr/>
    </dgm:pt>
    <dgm:pt modelId="{B92FF1C4-2EF6-400A-B0EF-71953A7A5536}" type="pres">
      <dgm:prSet presAssocID="{2AE6474D-997E-45D7-92DA-AFA1EA7AE068}" presName="sibTrans" presStyleLbl="sibTrans2D1" presStyleIdx="0" presStyleCnt="0"/>
      <dgm:spPr/>
    </dgm:pt>
    <dgm:pt modelId="{44CE5F3F-9894-4F9D-91FC-C01D5D51159D}" type="pres">
      <dgm:prSet presAssocID="{B60FF6BA-53C0-4D98-A905-32C4B406FEBC}" presName="compNode" presStyleCnt="0"/>
      <dgm:spPr/>
    </dgm:pt>
    <dgm:pt modelId="{C6195EDE-37F0-40BC-9205-C4A195397BFB}" type="pres">
      <dgm:prSet presAssocID="{B60FF6BA-53C0-4D98-A905-32C4B406FEBC}" presName="iconBgRect" presStyleLbl="bgShp" presStyleIdx="2" presStyleCnt="4"/>
      <dgm:spPr/>
    </dgm:pt>
    <dgm:pt modelId="{4E9CB5E1-58B7-4DD9-B065-6B46B909874C}" type="pres">
      <dgm:prSet presAssocID="{B60FF6BA-53C0-4D98-A905-32C4B406FEB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ientist"/>
        </a:ext>
      </dgm:extLst>
    </dgm:pt>
    <dgm:pt modelId="{BFF7F6EA-BC19-4FF0-A0CF-D48B48AF8D10}" type="pres">
      <dgm:prSet presAssocID="{B60FF6BA-53C0-4D98-A905-32C4B406FEBC}" presName="spaceRect" presStyleCnt="0"/>
      <dgm:spPr/>
    </dgm:pt>
    <dgm:pt modelId="{D5B7FD53-1395-4CF5-93D2-B78BF99BAA5E}" type="pres">
      <dgm:prSet presAssocID="{B60FF6BA-53C0-4D98-A905-32C4B406FEBC}" presName="textRect" presStyleLbl="revTx" presStyleIdx="2" presStyleCnt="4">
        <dgm:presLayoutVars>
          <dgm:chMax val="1"/>
          <dgm:chPref val="1"/>
        </dgm:presLayoutVars>
      </dgm:prSet>
      <dgm:spPr/>
    </dgm:pt>
    <dgm:pt modelId="{AFFB66BD-5C68-49FC-8C0D-B5A6108CCFBE}" type="pres">
      <dgm:prSet presAssocID="{B98AF737-FA59-4F40-BD80-A71BD0FE32B4}" presName="sibTrans" presStyleLbl="sibTrans2D1" presStyleIdx="0" presStyleCnt="0"/>
      <dgm:spPr/>
    </dgm:pt>
    <dgm:pt modelId="{D5A77194-FEED-4C97-B44E-85DEFC95FB48}" type="pres">
      <dgm:prSet presAssocID="{74247A1D-82F1-49FD-8E6A-1AD1C85C409D}" presName="compNode" presStyleCnt="0"/>
      <dgm:spPr/>
    </dgm:pt>
    <dgm:pt modelId="{8A16B594-5F09-4D4E-BDEB-F9233CE8A05F}" type="pres">
      <dgm:prSet presAssocID="{74247A1D-82F1-49FD-8E6A-1AD1C85C409D}" presName="iconBgRect" presStyleLbl="bgShp" presStyleIdx="3" presStyleCnt="4"/>
      <dgm:spPr/>
    </dgm:pt>
    <dgm:pt modelId="{C0EE4DB5-7190-428E-B002-645EC4D89436}" type="pres">
      <dgm:prSet presAssocID="{74247A1D-82F1-49FD-8E6A-1AD1C85C409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ooter"/>
        </a:ext>
      </dgm:extLst>
    </dgm:pt>
    <dgm:pt modelId="{D33F2C1A-5741-49CC-ACBD-03D52C550EBB}" type="pres">
      <dgm:prSet presAssocID="{74247A1D-82F1-49FD-8E6A-1AD1C85C409D}" presName="spaceRect" presStyleCnt="0"/>
      <dgm:spPr/>
    </dgm:pt>
    <dgm:pt modelId="{00862C95-FDBF-4821-B503-1F3060448817}" type="pres">
      <dgm:prSet presAssocID="{74247A1D-82F1-49FD-8E6A-1AD1C85C409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9011A301-78DC-44F2-95DD-557CCB6F0564}" type="presOf" srcId="{5A056798-C88E-485E-85BA-6F48B26662DE}" destId="{F2D63D3F-E766-464C-B010-E6C8028C5D6D}" srcOrd="0" destOrd="0" presId="urn:microsoft.com/office/officeart/2018/2/layout/IconCircleList"/>
    <dgm:cxn modelId="{EC3EB402-FB45-4B39-99F7-1848A4398EE1}" type="presOf" srcId="{A58B264A-1E12-4E78-9F32-7D46A6BCA79B}" destId="{3240765B-9D11-4DE5-8109-7A4A310CA276}" srcOrd="0" destOrd="0" presId="urn:microsoft.com/office/officeart/2018/2/layout/IconCircleList"/>
    <dgm:cxn modelId="{9D3A0F30-44E7-4A74-BDD2-7D48275E3EA0}" type="presOf" srcId="{2AE6474D-997E-45D7-92DA-AFA1EA7AE068}" destId="{B92FF1C4-2EF6-400A-B0EF-71953A7A5536}" srcOrd="0" destOrd="0" presId="urn:microsoft.com/office/officeart/2018/2/layout/IconCircleList"/>
    <dgm:cxn modelId="{75ABB940-9B99-429D-8F17-22CF28924C2D}" type="presOf" srcId="{114B5767-BE56-41F8-89BF-C1E67B484ABA}" destId="{1F9DCA2C-9488-450E-8905-7E89CF7FDD16}" srcOrd="0" destOrd="0" presId="urn:microsoft.com/office/officeart/2018/2/layout/IconCircleList"/>
    <dgm:cxn modelId="{DD095A62-7832-478A-AB67-60403E45DD58}" type="presOf" srcId="{B60FF6BA-53C0-4D98-A905-32C4B406FEBC}" destId="{D5B7FD53-1395-4CF5-93D2-B78BF99BAA5E}" srcOrd="0" destOrd="0" presId="urn:microsoft.com/office/officeart/2018/2/layout/IconCircleList"/>
    <dgm:cxn modelId="{30941EB1-7AF5-4067-85F6-036422B97637}" type="presOf" srcId="{B98AF737-FA59-4F40-BD80-A71BD0FE32B4}" destId="{AFFB66BD-5C68-49FC-8C0D-B5A6108CCFBE}" srcOrd="0" destOrd="0" presId="urn:microsoft.com/office/officeart/2018/2/layout/IconCircleList"/>
    <dgm:cxn modelId="{D273F5C5-16E7-4032-B293-D431997F73EF}" srcId="{5A056798-C88E-485E-85BA-6F48B26662DE}" destId="{114B5767-BE56-41F8-89BF-C1E67B484ABA}" srcOrd="0" destOrd="0" parTransId="{45B6A71C-375F-48BB-8FCA-3839E8491E4F}" sibTransId="{A58B264A-1E12-4E78-9F32-7D46A6BCA79B}"/>
    <dgm:cxn modelId="{776FB7D5-70C7-45FA-8179-CF9572688D19}" type="presOf" srcId="{01D8D708-6E19-4319-B3F5-C7110F442396}" destId="{CAFD2964-0235-40CC-B081-9579A69B00D0}" srcOrd="0" destOrd="0" presId="urn:microsoft.com/office/officeart/2018/2/layout/IconCircleList"/>
    <dgm:cxn modelId="{C26510DA-27FB-40C1-B2E7-7FA41848537D}" srcId="{5A056798-C88E-485E-85BA-6F48B26662DE}" destId="{B60FF6BA-53C0-4D98-A905-32C4B406FEBC}" srcOrd="2" destOrd="0" parTransId="{19E00BA0-5809-4B2C-B8CB-4199EA8F0777}" sibTransId="{B98AF737-FA59-4F40-BD80-A71BD0FE32B4}"/>
    <dgm:cxn modelId="{6DB9CAE6-B369-4FD5-896A-C1EA94AF6452}" srcId="{5A056798-C88E-485E-85BA-6F48B26662DE}" destId="{01D8D708-6E19-4319-B3F5-C7110F442396}" srcOrd="1" destOrd="0" parTransId="{D99F1D9E-D0F3-4469-A603-C1B4C25F2C0B}" sibTransId="{2AE6474D-997E-45D7-92DA-AFA1EA7AE068}"/>
    <dgm:cxn modelId="{9C78ADEB-7478-4E34-8B9B-5B5C2545953C}" type="presOf" srcId="{74247A1D-82F1-49FD-8E6A-1AD1C85C409D}" destId="{00862C95-FDBF-4821-B503-1F3060448817}" srcOrd="0" destOrd="0" presId="urn:microsoft.com/office/officeart/2018/2/layout/IconCircleList"/>
    <dgm:cxn modelId="{711BA4F5-35B1-4B33-84F9-A359F80171DF}" srcId="{5A056798-C88E-485E-85BA-6F48B26662DE}" destId="{74247A1D-82F1-49FD-8E6A-1AD1C85C409D}" srcOrd="3" destOrd="0" parTransId="{D60D889B-8D4F-450F-81B8-6EE861991AAB}" sibTransId="{2B3DFDBD-34B8-4471-8FCD-5143635E98D7}"/>
    <dgm:cxn modelId="{E20B7C5D-E5C9-4364-985B-DC4187A81B85}" type="presParOf" srcId="{F2D63D3F-E766-464C-B010-E6C8028C5D6D}" destId="{6804D388-20EC-459B-96D3-E88D7AE49094}" srcOrd="0" destOrd="0" presId="urn:microsoft.com/office/officeart/2018/2/layout/IconCircleList"/>
    <dgm:cxn modelId="{208F4C5F-CAC2-4AE7-A871-20F2EC3C49AE}" type="presParOf" srcId="{6804D388-20EC-459B-96D3-E88D7AE49094}" destId="{373BBE39-A588-4BF0-B37E-6F04F34741E8}" srcOrd="0" destOrd="0" presId="urn:microsoft.com/office/officeart/2018/2/layout/IconCircleList"/>
    <dgm:cxn modelId="{A7BF872E-5FDA-46AF-92BC-640FE43BB90E}" type="presParOf" srcId="{373BBE39-A588-4BF0-B37E-6F04F34741E8}" destId="{7EAD0115-0F7A-4755-9787-4E3EC51692CB}" srcOrd="0" destOrd="0" presId="urn:microsoft.com/office/officeart/2018/2/layout/IconCircleList"/>
    <dgm:cxn modelId="{96D7EFFA-567F-4A76-8172-0D3913D1024C}" type="presParOf" srcId="{373BBE39-A588-4BF0-B37E-6F04F34741E8}" destId="{5FD190DE-E3C7-451A-BA2F-2C97CDB9516B}" srcOrd="1" destOrd="0" presId="urn:microsoft.com/office/officeart/2018/2/layout/IconCircleList"/>
    <dgm:cxn modelId="{17AA7B05-1B3E-4F35-AC4B-CD2326B2793A}" type="presParOf" srcId="{373BBE39-A588-4BF0-B37E-6F04F34741E8}" destId="{4DBFC83C-BF32-4C98-9C9E-AAEDD2758C12}" srcOrd="2" destOrd="0" presId="urn:microsoft.com/office/officeart/2018/2/layout/IconCircleList"/>
    <dgm:cxn modelId="{A2F2EC20-9D78-461F-9680-BCDA6D8BA5EB}" type="presParOf" srcId="{373BBE39-A588-4BF0-B37E-6F04F34741E8}" destId="{1F9DCA2C-9488-450E-8905-7E89CF7FDD16}" srcOrd="3" destOrd="0" presId="urn:microsoft.com/office/officeart/2018/2/layout/IconCircleList"/>
    <dgm:cxn modelId="{446A0791-328E-48EB-B82C-D47ED6625513}" type="presParOf" srcId="{6804D388-20EC-459B-96D3-E88D7AE49094}" destId="{3240765B-9D11-4DE5-8109-7A4A310CA276}" srcOrd="1" destOrd="0" presId="urn:microsoft.com/office/officeart/2018/2/layout/IconCircleList"/>
    <dgm:cxn modelId="{CCED4B54-8A6C-4FD6-9571-136EBADE0D85}" type="presParOf" srcId="{6804D388-20EC-459B-96D3-E88D7AE49094}" destId="{CA376372-2C2C-4C09-B428-1F07CA5AA3D7}" srcOrd="2" destOrd="0" presId="urn:microsoft.com/office/officeart/2018/2/layout/IconCircleList"/>
    <dgm:cxn modelId="{BC00F38E-7C8A-46EA-81BD-94AEB16BA5E3}" type="presParOf" srcId="{CA376372-2C2C-4C09-B428-1F07CA5AA3D7}" destId="{04C084C6-96CE-46E1-A11A-B9D5673DFB1E}" srcOrd="0" destOrd="0" presId="urn:microsoft.com/office/officeart/2018/2/layout/IconCircleList"/>
    <dgm:cxn modelId="{33667C4C-AD3D-459D-994F-459A6BCCA713}" type="presParOf" srcId="{CA376372-2C2C-4C09-B428-1F07CA5AA3D7}" destId="{C178D476-EFEF-463D-9933-2D6AB0622A35}" srcOrd="1" destOrd="0" presId="urn:microsoft.com/office/officeart/2018/2/layout/IconCircleList"/>
    <dgm:cxn modelId="{2F08F050-5891-471C-BA9E-D478FB363026}" type="presParOf" srcId="{CA376372-2C2C-4C09-B428-1F07CA5AA3D7}" destId="{19A02160-8BB0-4C57-AB7C-5117EC358385}" srcOrd="2" destOrd="0" presId="urn:microsoft.com/office/officeart/2018/2/layout/IconCircleList"/>
    <dgm:cxn modelId="{6080A549-0AF1-452D-8DA5-5D3AA7921CF9}" type="presParOf" srcId="{CA376372-2C2C-4C09-B428-1F07CA5AA3D7}" destId="{CAFD2964-0235-40CC-B081-9579A69B00D0}" srcOrd="3" destOrd="0" presId="urn:microsoft.com/office/officeart/2018/2/layout/IconCircleList"/>
    <dgm:cxn modelId="{220BDB09-10A4-4A78-9F91-9729A0CCFF2D}" type="presParOf" srcId="{6804D388-20EC-459B-96D3-E88D7AE49094}" destId="{B92FF1C4-2EF6-400A-B0EF-71953A7A5536}" srcOrd="3" destOrd="0" presId="urn:microsoft.com/office/officeart/2018/2/layout/IconCircleList"/>
    <dgm:cxn modelId="{4CC3B18E-13D1-4B0C-B3AB-2BC0BC60DA34}" type="presParOf" srcId="{6804D388-20EC-459B-96D3-E88D7AE49094}" destId="{44CE5F3F-9894-4F9D-91FC-C01D5D51159D}" srcOrd="4" destOrd="0" presId="urn:microsoft.com/office/officeart/2018/2/layout/IconCircleList"/>
    <dgm:cxn modelId="{7FC6D693-FB55-4BC6-B78D-E3A317A1378D}" type="presParOf" srcId="{44CE5F3F-9894-4F9D-91FC-C01D5D51159D}" destId="{C6195EDE-37F0-40BC-9205-C4A195397BFB}" srcOrd="0" destOrd="0" presId="urn:microsoft.com/office/officeart/2018/2/layout/IconCircleList"/>
    <dgm:cxn modelId="{D2EC72D3-6D0E-4237-8E42-A5FA7CD5975A}" type="presParOf" srcId="{44CE5F3F-9894-4F9D-91FC-C01D5D51159D}" destId="{4E9CB5E1-58B7-4DD9-B065-6B46B909874C}" srcOrd="1" destOrd="0" presId="urn:microsoft.com/office/officeart/2018/2/layout/IconCircleList"/>
    <dgm:cxn modelId="{01BCF7F0-F383-4408-AAEE-9E5D8BFDDA46}" type="presParOf" srcId="{44CE5F3F-9894-4F9D-91FC-C01D5D51159D}" destId="{BFF7F6EA-BC19-4FF0-A0CF-D48B48AF8D10}" srcOrd="2" destOrd="0" presId="urn:microsoft.com/office/officeart/2018/2/layout/IconCircleList"/>
    <dgm:cxn modelId="{00F470B6-C12A-4671-A76C-131DB38D4279}" type="presParOf" srcId="{44CE5F3F-9894-4F9D-91FC-C01D5D51159D}" destId="{D5B7FD53-1395-4CF5-93D2-B78BF99BAA5E}" srcOrd="3" destOrd="0" presId="urn:microsoft.com/office/officeart/2018/2/layout/IconCircleList"/>
    <dgm:cxn modelId="{C3E15DBD-4BC5-4EF5-977A-829F53F061B9}" type="presParOf" srcId="{6804D388-20EC-459B-96D3-E88D7AE49094}" destId="{AFFB66BD-5C68-49FC-8C0D-B5A6108CCFBE}" srcOrd="5" destOrd="0" presId="urn:microsoft.com/office/officeart/2018/2/layout/IconCircleList"/>
    <dgm:cxn modelId="{233F3844-E507-4DA3-BB59-AEE3F1BA391B}" type="presParOf" srcId="{6804D388-20EC-459B-96D3-E88D7AE49094}" destId="{D5A77194-FEED-4C97-B44E-85DEFC95FB48}" srcOrd="6" destOrd="0" presId="urn:microsoft.com/office/officeart/2018/2/layout/IconCircleList"/>
    <dgm:cxn modelId="{500E453D-361B-4FA1-9B66-E9AA3C0EBEAF}" type="presParOf" srcId="{D5A77194-FEED-4C97-B44E-85DEFC95FB48}" destId="{8A16B594-5F09-4D4E-BDEB-F9233CE8A05F}" srcOrd="0" destOrd="0" presId="urn:microsoft.com/office/officeart/2018/2/layout/IconCircleList"/>
    <dgm:cxn modelId="{362426B4-AC98-4805-B44F-94CFC4158825}" type="presParOf" srcId="{D5A77194-FEED-4C97-B44E-85DEFC95FB48}" destId="{C0EE4DB5-7190-428E-B002-645EC4D89436}" srcOrd="1" destOrd="0" presId="urn:microsoft.com/office/officeart/2018/2/layout/IconCircleList"/>
    <dgm:cxn modelId="{067F6FA1-BC5A-4561-B87F-866522633F7B}" type="presParOf" srcId="{D5A77194-FEED-4C97-B44E-85DEFC95FB48}" destId="{D33F2C1A-5741-49CC-ACBD-03D52C550EBB}" srcOrd="2" destOrd="0" presId="urn:microsoft.com/office/officeart/2018/2/layout/IconCircleList"/>
    <dgm:cxn modelId="{F8F69F14-A092-47C4-911C-CC6FE23F1716}" type="presParOf" srcId="{D5A77194-FEED-4C97-B44E-85DEFC95FB48}" destId="{00862C95-FDBF-4821-B503-1F306044881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FD0978-EBA0-4BBB-A2F1-41F750DBFCC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BAAA171-12A2-44B3-9C03-764EF815F377}">
      <dgm:prSet/>
      <dgm:spPr/>
      <dgm:t>
        <a:bodyPr/>
        <a:lstStyle/>
        <a:p>
          <a:r>
            <a:rPr lang="en-US" dirty="0">
              <a:latin typeface="Calibri Light" panose="020F0302020204030204"/>
            </a:rPr>
            <a:t>Weather</a:t>
          </a:r>
          <a:r>
            <a:rPr lang="en-US" dirty="0"/>
            <a:t> Forecasting and Image processing but can come later with Raspberry Pi B+ acting as the receiver and Arduino in the M.V.P acting as transmitter.</a:t>
          </a:r>
        </a:p>
      </dgm:t>
    </dgm:pt>
    <dgm:pt modelId="{4933335F-BC41-4551-9CBD-FA2B6F226F70}" type="parTrans" cxnId="{5F154918-AAAD-46BD-ACF2-8CE8BC766F34}">
      <dgm:prSet/>
      <dgm:spPr/>
      <dgm:t>
        <a:bodyPr/>
        <a:lstStyle/>
        <a:p>
          <a:endParaRPr lang="en-US"/>
        </a:p>
      </dgm:t>
    </dgm:pt>
    <dgm:pt modelId="{041EB038-D06E-4A1E-9D1C-1A7D57F3FCD0}" type="sibTrans" cxnId="{5F154918-AAAD-46BD-ACF2-8CE8BC766F34}">
      <dgm:prSet/>
      <dgm:spPr/>
      <dgm:t>
        <a:bodyPr/>
        <a:lstStyle/>
        <a:p>
          <a:endParaRPr lang="en-US"/>
        </a:p>
      </dgm:t>
    </dgm:pt>
    <dgm:pt modelId="{6CEE86E9-A201-43DD-832D-736C295BF3B7}">
      <dgm:prSet/>
      <dgm:spPr/>
      <dgm:t>
        <a:bodyPr/>
        <a:lstStyle/>
        <a:p>
          <a:r>
            <a:rPr lang="en-US" dirty="0"/>
            <a:t>Neural Networks; the system supports acidity, salinity assessments in the soil for a future modification.</a:t>
          </a:r>
        </a:p>
      </dgm:t>
    </dgm:pt>
    <dgm:pt modelId="{3BFB4A0B-BD79-4583-B271-8BAE25AB7FF4}" type="parTrans" cxnId="{44100155-595E-4B1A-9995-B7C72F9FC1A6}">
      <dgm:prSet/>
      <dgm:spPr/>
      <dgm:t>
        <a:bodyPr/>
        <a:lstStyle/>
        <a:p>
          <a:endParaRPr lang="en-US"/>
        </a:p>
      </dgm:t>
    </dgm:pt>
    <dgm:pt modelId="{0C142499-5FDA-47D1-94D4-23BD99E67C95}" type="sibTrans" cxnId="{44100155-595E-4B1A-9995-B7C72F9FC1A6}">
      <dgm:prSet/>
      <dgm:spPr/>
      <dgm:t>
        <a:bodyPr/>
        <a:lstStyle/>
        <a:p>
          <a:endParaRPr lang="en-US"/>
        </a:p>
      </dgm:t>
    </dgm:pt>
    <dgm:pt modelId="{66E067F2-BCB7-4ED3-822E-7FB70309E52B}" type="pres">
      <dgm:prSet presAssocID="{C4FD0978-EBA0-4BBB-A2F1-41F750DBFCC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9DEAF94-6AEB-45AF-9414-9052A6071B50}" type="pres">
      <dgm:prSet presAssocID="{EBAAA171-12A2-44B3-9C03-764EF815F377}" presName="hierRoot1" presStyleCnt="0"/>
      <dgm:spPr/>
    </dgm:pt>
    <dgm:pt modelId="{6AC4BC1A-D590-4CFB-AD68-4573AB34B215}" type="pres">
      <dgm:prSet presAssocID="{EBAAA171-12A2-44B3-9C03-764EF815F377}" presName="composite" presStyleCnt="0"/>
      <dgm:spPr/>
    </dgm:pt>
    <dgm:pt modelId="{2C79D59B-B83D-4A90-8CFF-CF7365634C18}" type="pres">
      <dgm:prSet presAssocID="{EBAAA171-12A2-44B3-9C03-764EF815F377}" presName="background" presStyleLbl="node0" presStyleIdx="0" presStyleCnt="2"/>
      <dgm:spPr/>
    </dgm:pt>
    <dgm:pt modelId="{CE6BE31F-D0B4-4627-824C-8680B50A8B91}" type="pres">
      <dgm:prSet presAssocID="{EBAAA171-12A2-44B3-9C03-764EF815F377}" presName="text" presStyleLbl="fgAcc0" presStyleIdx="0" presStyleCnt="2">
        <dgm:presLayoutVars>
          <dgm:chPref val="3"/>
        </dgm:presLayoutVars>
      </dgm:prSet>
      <dgm:spPr/>
    </dgm:pt>
    <dgm:pt modelId="{DC79BE19-EDB7-454E-9820-EECD216FB11D}" type="pres">
      <dgm:prSet presAssocID="{EBAAA171-12A2-44B3-9C03-764EF815F377}" presName="hierChild2" presStyleCnt="0"/>
      <dgm:spPr/>
    </dgm:pt>
    <dgm:pt modelId="{FC498EDE-C1DE-4AFF-96F1-D920A1D90F84}" type="pres">
      <dgm:prSet presAssocID="{6CEE86E9-A201-43DD-832D-736C295BF3B7}" presName="hierRoot1" presStyleCnt="0"/>
      <dgm:spPr/>
    </dgm:pt>
    <dgm:pt modelId="{9909011D-FA35-436F-ACBA-9231B2E435D7}" type="pres">
      <dgm:prSet presAssocID="{6CEE86E9-A201-43DD-832D-736C295BF3B7}" presName="composite" presStyleCnt="0"/>
      <dgm:spPr/>
    </dgm:pt>
    <dgm:pt modelId="{5DD79B8F-C004-4317-95DB-EE4FE8037968}" type="pres">
      <dgm:prSet presAssocID="{6CEE86E9-A201-43DD-832D-736C295BF3B7}" presName="background" presStyleLbl="node0" presStyleIdx="1" presStyleCnt="2"/>
      <dgm:spPr/>
    </dgm:pt>
    <dgm:pt modelId="{1F8A6BBF-109E-4FB4-8AB8-E016844F70B7}" type="pres">
      <dgm:prSet presAssocID="{6CEE86E9-A201-43DD-832D-736C295BF3B7}" presName="text" presStyleLbl="fgAcc0" presStyleIdx="1" presStyleCnt="2">
        <dgm:presLayoutVars>
          <dgm:chPref val="3"/>
        </dgm:presLayoutVars>
      </dgm:prSet>
      <dgm:spPr/>
    </dgm:pt>
    <dgm:pt modelId="{195E5137-0B5F-41D6-BEDE-B4FA0E7D4736}" type="pres">
      <dgm:prSet presAssocID="{6CEE86E9-A201-43DD-832D-736C295BF3B7}" presName="hierChild2" presStyleCnt="0"/>
      <dgm:spPr/>
    </dgm:pt>
  </dgm:ptLst>
  <dgm:cxnLst>
    <dgm:cxn modelId="{5F154918-AAAD-46BD-ACF2-8CE8BC766F34}" srcId="{C4FD0978-EBA0-4BBB-A2F1-41F750DBFCC0}" destId="{EBAAA171-12A2-44B3-9C03-764EF815F377}" srcOrd="0" destOrd="0" parTransId="{4933335F-BC41-4551-9CBD-FA2B6F226F70}" sibTransId="{041EB038-D06E-4A1E-9D1C-1A7D57F3FCD0}"/>
    <dgm:cxn modelId="{CDB69820-03D5-4C5B-8A5F-4836E2CD79D9}" type="presOf" srcId="{6CEE86E9-A201-43DD-832D-736C295BF3B7}" destId="{1F8A6BBF-109E-4FB4-8AB8-E016844F70B7}" srcOrd="0" destOrd="0" presId="urn:microsoft.com/office/officeart/2005/8/layout/hierarchy1"/>
    <dgm:cxn modelId="{44100155-595E-4B1A-9995-B7C72F9FC1A6}" srcId="{C4FD0978-EBA0-4BBB-A2F1-41F750DBFCC0}" destId="{6CEE86E9-A201-43DD-832D-736C295BF3B7}" srcOrd="1" destOrd="0" parTransId="{3BFB4A0B-BD79-4583-B271-8BAE25AB7FF4}" sibTransId="{0C142499-5FDA-47D1-94D4-23BD99E67C95}"/>
    <dgm:cxn modelId="{0D68258F-19C0-4BD4-B0D0-7A264E05A343}" type="presOf" srcId="{EBAAA171-12A2-44B3-9C03-764EF815F377}" destId="{CE6BE31F-D0B4-4627-824C-8680B50A8B91}" srcOrd="0" destOrd="0" presId="urn:microsoft.com/office/officeart/2005/8/layout/hierarchy1"/>
    <dgm:cxn modelId="{F91CF0CE-F7CF-4DDB-B0CF-0FBB186CC738}" type="presOf" srcId="{C4FD0978-EBA0-4BBB-A2F1-41F750DBFCC0}" destId="{66E067F2-BCB7-4ED3-822E-7FB70309E52B}" srcOrd="0" destOrd="0" presId="urn:microsoft.com/office/officeart/2005/8/layout/hierarchy1"/>
    <dgm:cxn modelId="{18E05000-4E09-4560-82A1-51C8779E52B7}" type="presParOf" srcId="{66E067F2-BCB7-4ED3-822E-7FB70309E52B}" destId="{89DEAF94-6AEB-45AF-9414-9052A6071B50}" srcOrd="0" destOrd="0" presId="urn:microsoft.com/office/officeart/2005/8/layout/hierarchy1"/>
    <dgm:cxn modelId="{779BDF0D-F8C7-42CC-A90F-C4A2C08CAAF4}" type="presParOf" srcId="{89DEAF94-6AEB-45AF-9414-9052A6071B50}" destId="{6AC4BC1A-D590-4CFB-AD68-4573AB34B215}" srcOrd="0" destOrd="0" presId="urn:microsoft.com/office/officeart/2005/8/layout/hierarchy1"/>
    <dgm:cxn modelId="{74FB03DC-9E50-4241-B71C-4D48B3E1228B}" type="presParOf" srcId="{6AC4BC1A-D590-4CFB-AD68-4573AB34B215}" destId="{2C79D59B-B83D-4A90-8CFF-CF7365634C18}" srcOrd="0" destOrd="0" presId="urn:microsoft.com/office/officeart/2005/8/layout/hierarchy1"/>
    <dgm:cxn modelId="{D0A6E9A0-6B0D-460A-AD8C-B4B7675507BE}" type="presParOf" srcId="{6AC4BC1A-D590-4CFB-AD68-4573AB34B215}" destId="{CE6BE31F-D0B4-4627-824C-8680B50A8B91}" srcOrd="1" destOrd="0" presId="urn:microsoft.com/office/officeart/2005/8/layout/hierarchy1"/>
    <dgm:cxn modelId="{E1F957B5-2E4D-43D6-9C2A-2956C91C5373}" type="presParOf" srcId="{89DEAF94-6AEB-45AF-9414-9052A6071B50}" destId="{DC79BE19-EDB7-454E-9820-EECD216FB11D}" srcOrd="1" destOrd="0" presId="urn:microsoft.com/office/officeart/2005/8/layout/hierarchy1"/>
    <dgm:cxn modelId="{1834054C-68B7-4061-B3F7-69AAD39B51F2}" type="presParOf" srcId="{66E067F2-BCB7-4ED3-822E-7FB70309E52B}" destId="{FC498EDE-C1DE-4AFF-96F1-D920A1D90F84}" srcOrd="1" destOrd="0" presId="urn:microsoft.com/office/officeart/2005/8/layout/hierarchy1"/>
    <dgm:cxn modelId="{9864DF98-899D-4AC8-9D6C-EDBCF67D794B}" type="presParOf" srcId="{FC498EDE-C1DE-4AFF-96F1-D920A1D90F84}" destId="{9909011D-FA35-436F-ACBA-9231B2E435D7}" srcOrd="0" destOrd="0" presId="urn:microsoft.com/office/officeart/2005/8/layout/hierarchy1"/>
    <dgm:cxn modelId="{1B2B5424-C9E2-4CE8-84CF-BDAC8E7749AF}" type="presParOf" srcId="{9909011D-FA35-436F-ACBA-9231B2E435D7}" destId="{5DD79B8F-C004-4317-95DB-EE4FE8037968}" srcOrd="0" destOrd="0" presId="urn:microsoft.com/office/officeart/2005/8/layout/hierarchy1"/>
    <dgm:cxn modelId="{0BE92CE5-610D-4169-A233-8DBF833D540B}" type="presParOf" srcId="{9909011D-FA35-436F-ACBA-9231B2E435D7}" destId="{1F8A6BBF-109E-4FB4-8AB8-E016844F70B7}" srcOrd="1" destOrd="0" presId="urn:microsoft.com/office/officeart/2005/8/layout/hierarchy1"/>
    <dgm:cxn modelId="{9E931BFB-A7B8-492D-AEB2-A76750265DD6}" type="presParOf" srcId="{FC498EDE-C1DE-4AFF-96F1-D920A1D90F84}" destId="{195E5137-0B5F-41D6-BEDE-B4FA0E7D473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31164D-D37B-458A-AF0F-E80DB08BF319}">
      <dsp:nvSpPr>
        <dsp:cNvPr id="0" name=""/>
        <dsp:cNvSpPr/>
      </dsp:nvSpPr>
      <dsp:spPr>
        <a:xfrm>
          <a:off x="0" y="101363"/>
          <a:ext cx="6519887" cy="11138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Circuit</a:t>
          </a:r>
          <a:r>
            <a:rPr lang="en-US" sz="2800" kern="1200" dirty="0"/>
            <a:t> topologies related to the soil monitoring system</a:t>
          </a:r>
          <a:r>
            <a:rPr lang="en-US" sz="2800" kern="1200" dirty="0">
              <a:latin typeface="Calibri Light" panose="020F0302020204030204"/>
            </a:rPr>
            <a:t> include</a:t>
          </a:r>
          <a:r>
            <a:rPr lang="en-US" sz="2800" kern="1200" dirty="0"/>
            <a:t>.</a:t>
          </a:r>
        </a:p>
      </dsp:txBody>
      <dsp:txXfrm>
        <a:off x="54373" y="155736"/>
        <a:ext cx="6411141" cy="1005094"/>
      </dsp:txXfrm>
    </dsp:sp>
    <dsp:sp modelId="{C5F91EFC-A5DF-4719-A400-F4D14CE6B02E}">
      <dsp:nvSpPr>
        <dsp:cNvPr id="0" name=""/>
        <dsp:cNvSpPr/>
      </dsp:nvSpPr>
      <dsp:spPr>
        <a:xfrm>
          <a:off x="0" y="1215203"/>
          <a:ext cx="6519887" cy="3361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006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b="1" kern="1200" dirty="0"/>
            <a:t>AN INTELLIGENT IRRIGATION SYSTEM USING THE INTERNET OF THINGS APPROACH (Rajkumar, Abinaya and Kumar, 2017).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b="1" kern="1200" dirty="0"/>
            <a:t>AUTOMATED IRRIGATION SYSTEM USING GPRS MODULES AND WIRELESS SENSOR NETWORKS (Gutierrez et al., 2013).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b="1" kern="1200" dirty="0"/>
            <a:t>SMART IRRIGATION SYSTEM USING EMBEDDED SYSTEMS (Namala, et al., 2013).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b="1" kern="1200" dirty="0"/>
            <a:t>SOIL MONITORING USING IOT, ARDUINO AND NEURAL NETWORKS (</a:t>
          </a:r>
          <a:r>
            <a:rPr lang="en-US" sz="2200" b="1" kern="1200" dirty="0" err="1"/>
            <a:t>Athani</a:t>
          </a:r>
          <a:r>
            <a:rPr lang="en-US" sz="2200" b="1" kern="1200" dirty="0"/>
            <a:t>, et al., 2013).</a:t>
          </a:r>
          <a:endParaRPr lang="en-US" sz="2200" kern="1200" dirty="0"/>
        </a:p>
      </dsp:txBody>
      <dsp:txXfrm>
        <a:off x="0" y="1215203"/>
        <a:ext cx="6519887" cy="33616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AD0115-0F7A-4755-9787-4E3EC51692CB}">
      <dsp:nvSpPr>
        <dsp:cNvPr id="0" name=""/>
        <dsp:cNvSpPr/>
      </dsp:nvSpPr>
      <dsp:spPr>
        <a:xfrm>
          <a:off x="212335" y="469890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D190DE-E3C7-451A-BA2F-2C97CDB9516B}">
      <dsp:nvSpPr>
        <dsp:cNvPr id="0" name=""/>
        <dsp:cNvSpPr/>
      </dsp:nvSpPr>
      <dsp:spPr>
        <a:xfrm>
          <a:off x="492877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9DCA2C-9488-450E-8905-7E89CF7FDD16}">
      <dsp:nvSpPr>
        <dsp:cNvPr id="0" name=""/>
        <dsp:cNvSpPr/>
      </dsp:nvSpPr>
      <dsp:spPr>
        <a:xfrm>
          <a:off x="1834517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Arduino Uno R3- main component used as a microcontroller  used because of its cheaper price compared to Raspberry Pi in solution 3.</a:t>
          </a:r>
        </a:p>
      </dsp:txBody>
      <dsp:txXfrm>
        <a:off x="1834517" y="469890"/>
        <a:ext cx="3148942" cy="1335915"/>
      </dsp:txXfrm>
    </dsp:sp>
    <dsp:sp modelId="{04C084C6-96CE-46E1-A11A-B9D5673DFB1E}">
      <dsp:nvSpPr>
        <dsp:cNvPr id="0" name=""/>
        <dsp:cNvSpPr/>
      </dsp:nvSpPr>
      <dsp:spPr>
        <a:xfrm>
          <a:off x="5532139" y="469890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78D476-EFEF-463D-9933-2D6AB0622A35}">
      <dsp:nvSpPr>
        <dsp:cNvPr id="0" name=""/>
        <dsp:cNvSpPr/>
      </dsp:nvSpPr>
      <dsp:spPr>
        <a:xfrm>
          <a:off x="5812681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D2964-0235-40CC-B081-9579A69B00D0}">
      <dsp:nvSpPr>
        <dsp:cNvPr id="0" name=""/>
        <dsp:cNvSpPr/>
      </dsp:nvSpPr>
      <dsp:spPr>
        <a:xfrm>
          <a:off x="7154322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Moisture sensor; detects soil states using analog and digital inputs. The analog gives a varying voltage from 0 to 255 based on the soil moisture.</a:t>
          </a:r>
        </a:p>
      </dsp:txBody>
      <dsp:txXfrm>
        <a:off x="7154322" y="469890"/>
        <a:ext cx="3148942" cy="1335915"/>
      </dsp:txXfrm>
    </dsp:sp>
    <dsp:sp modelId="{C6195EDE-37F0-40BC-9205-C4A195397BFB}">
      <dsp:nvSpPr>
        <dsp:cNvPr id="0" name=""/>
        <dsp:cNvSpPr/>
      </dsp:nvSpPr>
      <dsp:spPr>
        <a:xfrm>
          <a:off x="212335" y="2545532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9CB5E1-58B7-4DD9-B065-6B46B909874C}">
      <dsp:nvSpPr>
        <dsp:cNvPr id="0" name=""/>
        <dsp:cNvSpPr/>
      </dsp:nvSpPr>
      <dsp:spPr>
        <a:xfrm>
          <a:off x="492877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B7FD53-1395-4CF5-93D2-B78BF99BAA5E}">
      <dsp:nvSpPr>
        <dsp:cNvPr id="0" name=""/>
        <dsp:cNvSpPr/>
      </dsp:nvSpPr>
      <dsp:spPr>
        <a:xfrm>
          <a:off x="1834517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Temperature and Humidity sensors included in propose solution; detects other environmental parameters.</a:t>
          </a:r>
        </a:p>
      </dsp:txBody>
      <dsp:txXfrm>
        <a:off x="1834517" y="2545532"/>
        <a:ext cx="3148942" cy="1335915"/>
      </dsp:txXfrm>
    </dsp:sp>
    <dsp:sp modelId="{8A16B594-5F09-4D4E-BDEB-F9233CE8A05F}">
      <dsp:nvSpPr>
        <dsp:cNvPr id="0" name=""/>
        <dsp:cNvSpPr/>
      </dsp:nvSpPr>
      <dsp:spPr>
        <a:xfrm>
          <a:off x="5532139" y="2545532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E4DB5-7190-428E-B002-645EC4D89436}">
      <dsp:nvSpPr>
        <dsp:cNvPr id="0" name=""/>
        <dsp:cNvSpPr/>
      </dsp:nvSpPr>
      <dsp:spPr>
        <a:xfrm>
          <a:off x="5812681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862C95-FDBF-4821-B503-1F3060448817}">
      <dsp:nvSpPr>
        <dsp:cNvPr id="0" name=""/>
        <dsp:cNvSpPr/>
      </dsp:nvSpPr>
      <dsp:spPr>
        <a:xfrm>
          <a:off x="7154322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Pump or Motor operating on L293D motor driver IC with internal clamp diodes for protection and in-built H-bridges for changing anticlockwise and clockwise movements.</a:t>
          </a:r>
        </a:p>
      </dsp:txBody>
      <dsp:txXfrm>
        <a:off x="7154322" y="2545532"/>
        <a:ext cx="3148942" cy="13359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79D59B-B83D-4A90-8CFF-CF7365634C18}">
      <dsp:nvSpPr>
        <dsp:cNvPr id="0" name=""/>
        <dsp:cNvSpPr/>
      </dsp:nvSpPr>
      <dsp:spPr>
        <a:xfrm>
          <a:off x="1283" y="433215"/>
          <a:ext cx="4506359" cy="2861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6BE31F-D0B4-4627-824C-8680B50A8B91}">
      <dsp:nvSpPr>
        <dsp:cNvPr id="0" name=""/>
        <dsp:cNvSpPr/>
      </dsp:nvSpPr>
      <dsp:spPr>
        <a:xfrm>
          <a:off x="501990" y="908887"/>
          <a:ext cx="4506359" cy="28615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Calibri Light" panose="020F0302020204030204"/>
            </a:rPr>
            <a:t>Weather</a:t>
          </a:r>
          <a:r>
            <a:rPr lang="en-US" sz="2900" kern="1200" dirty="0"/>
            <a:t> Forecasting and Image processing but can come later with Raspberry Pi B+ acting as the receiver and Arduino in the M.V.P acting as transmitter.</a:t>
          </a:r>
        </a:p>
      </dsp:txBody>
      <dsp:txXfrm>
        <a:off x="585802" y="992699"/>
        <a:ext cx="4338735" cy="2693914"/>
      </dsp:txXfrm>
    </dsp:sp>
    <dsp:sp modelId="{5DD79B8F-C004-4317-95DB-EE4FE8037968}">
      <dsp:nvSpPr>
        <dsp:cNvPr id="0" name=""/>
        <dsp:cNvSpPr/>
      </dsp:nvSpPr>
      <dsp:spPr>
        <a:xfrm>
          <a:off x="5509056" y="433215"/>
          <a:ext cx="4506359" cy="2861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8A6BBF-109E-4FB4-8AB8-E016844F70B7}">
      <dsp:nvSpPr>
        <dsp:cNvPr id="0" name=""/>
        <dsp:cNvSpPr/>
      </dsp:nvSpPr>
      <dsp:spPr>
        <a:xfrm>
          <a:off x="6009762" y="908887"/>
          <a:ext cx="4506359" cy="28615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Neural Networks; the system supports acidity, salinity assessments in the soil for a future modification.</a:t>
          </a:r>
        </a:p>
      </dsp:txBody>
      <dsp:txXfrm>
        <a:off x="6093574" y="992699"/>
        <a:ext cx="4338735" cy="26939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D80E7-E5C5-45FE-8750-8AC3848B7F58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B25A9-9433-4C09-B941-98FF84D5A396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45896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motivation of this project comes from a deep passion to assist in the making sustainable technologies that impact the society.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Additionally it turns ON an LED in case of abnormal/Wet Soil state.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Other fundamental goals include its simulation prototype using computational tools; Circuit Design &amp; Simulation software in addition to developing other techniques such as L.C.D for the alphanumeric display of monitored soil quantities. </a:t>
            </a:r>
            <a:endParaRPr lang="en-KE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B25A9-9433-4C09-B941-98FF84D5A396}" type="slidenum">
              <a:rPr lang="en-KE" smtClean="0"/>
              <a:t>2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526061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Scores</a:t>
            </a:r>
          </a:p>
          <a:p>
            <a:r>
              <a:rPr lang="en-US" dirty="0"/>
              <a:t>Solution 1 : 31</a:t>
            </a:r>
          </a:p>
          <a:p>
            <a:r>
              <a:rPr lang="en-US" dirty="0"/>
              <a:t>Solution 2: 33</a:t>
            </a:r>
          </a:p>
          <a:p>
            <a:r>
              <a:rPr lang="en-US" dirty="0"/>
              <a:t>Solution 3: 30</a:t>
            </a:r>
          </a:p>
          <a:p>
            <a:r>
              <a:rPr lang="en-US" dirty="0"/>
              <a:t>Solution 4: 29</a:t>
            </a:r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B25A9-9433-4C09-B941-98FF84D5A396}" type="slidenum">
              <a:rPr lang="en-KE" smtClean="0"/>
              <a:t>4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770328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31303-E794-452E-9102-F9635FC65D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E6B15C-23E6-411A-B809-540623F3D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AB9C9-FF95-41FC-A839-EB8FEB157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7EE-392D-4C36-9AAE-F0DC7EA94D76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C711B-5727-42C1-97DA-9E4531214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375BE-AA02-4130-918F-C834A73CC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C430-E988-4B54-807C-8B60B9ED1C0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160229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20D1B-0ADF-4896-A712-A72CF7E21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F40BE-CD76-492A-BC98-2B44F4935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5D1E7-414A-42AF-96F8-0A6136F6A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7EE-392D-4C36-9AAE-F0DC7EA94D76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A2889-D9F5-4DBC-A433-7A52C55D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F0234-3EF0-4FA5-A34B-1CA9D671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C430-E988-4B54-807C-8B60B9ED1C0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386588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ED9A8-1E7C-4976-9952-A0AF754D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307EC-0855-4C48-8EB7-C94F5B35A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2FC94-B6DA-4502-87F4-2E56CD7B9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7EE-392D-4C36-9AAE-F0DC7EA94D76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DC99A-4897-48C9-9B85-979325B24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E4E82-92B6-496A-BC18-7C9A9715E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C430-E988-4B54-807C-8B60B9ED1C0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55929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60E99-2264-4A83-BE33-8E85F6927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70C23-9ADD-4178-912C-CAE441BFFC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0D734C-7643-445A-9122-4C6407EF0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2DE8B-A0A6-40E8-B80F-99DE20C52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7EE-392D-4C36-9AAE-F0DC7EA94D76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CC12C-6529-472C-AF3B-5580073E0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829A0B-75A0-45CE-A9E8-703461F5E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C430-E988-4B54-807C-8B60B9ED1C0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664013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AA726-3E7D-4D7C-A4E6-3D50F91F6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E8662A-6996-46E4-A714-37EFA615B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CF73F9-4283-4487-A988-0EBCA7595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9020C1-B1AA-4AEE-BF98-EB27B142ED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6F45ED-B88A-4025-8AAE-5027682669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EAC09E-1405-4EB2-B27E-245D1891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7EE-392D-4C36-9AAE-F0DC7EA94D76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6581AE-E867-435C-B122-8756514C3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AD4810-5740-4EF4-8780-93A3778E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C430-E988-4B54-807C-8B60B9ED1C0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537522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54C69-6894-4BEB-AED3-310712A3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A888F2-EF5C-44EA-8471-9213EA91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7EE-392D-4C36-9AAE-F0DC7EA94D76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CE14AD-64F1-4E57-ACB0-B38E44A7A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F2B8B3-70B5-45E4-9A21-B381B2E5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C430-E988-4B54-807C-8B60B9ED1C0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212815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51E2DC-F10F-4408-A19C-5AF8BE447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7EE-392D-4C36-9AAE-F0DC7EA94D76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364DB2-5EAF-46A0-8B82-1C2C7A409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6697F-AA10-40C4-B17A-FE90079F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C430-E988-4B54-807C-8B60B9ED1C0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77548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36D90-12F4-48EC-900B-E83837380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B0455-AB77-4F9D-BD3E-189B6077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3EF85-E2DD-47E2-ADC5-4B1A7C7A2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BE875-DB2C-4ACB-8C44-EEE55E5DD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7EE-392D-4C36-9AAE-F0DC7EA94D76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C40F12-0F86-435A-8C1F-EC40111D3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02543D-FA62-41BC-B5A3-30EE61F0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C430-E988-4B54-807C-8B60B9ED1C0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02340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3EA2-A08F-4869-ABD5-E95D4DE6F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B5D183-3925-4136-AB1E-110BAD20BD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K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E2DBC-8E72-48A1-887D-C8F0C1BFC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6C922F-E745-4413-81DF-2158CEBD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7EE-392D-4C36-9AAE-F0DC7EA94D76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B71A2B-E111-490A-ACD7-F31B1D39D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E61299-D915-42B5-92FB-5B94116F8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C430-E988-4B54-807C-8B60B9ED1C0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174263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FA1E3-5632-49D1-AF3B-DF3E79EBD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555BD7-5A03-443E-9D95-895FA3C5E1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68146-8D3A-4A57-9CF0-99709D5F9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7EE-392D-4C36-9AAE-F0DC7EA94D76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6847B-BD5A-4BA4-802B-8BD65633B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8E5B5-74A1-45B2-BBD0-867F92F4A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C430-E988-4B54-807C-8B60B9ED1C0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111131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E7EFB3-0680-45AA-B927-1FAB295F63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A2D8A1-C3EC-4309-9C64-4AEE98E68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659BB-EFF5-4A1F-B0D3-B43C23649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B7EE-392D-4C36-9AAE-F0DC7EA94D76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ED899-133C-4621-9AD1-573E2B3A4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D16C1-F2B9-4355-A43C-0C0F0D83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C430-E988-4B54-807C-8B60B9ED1C0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120974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C7FCAC-5A7B-416A-AC3E-BE895B19D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D5853-F4A7-41AC-950A-50E61038F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B41C0-9E36-4CFC-B1BE-C3ED4A2F54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7B7EE-392D-4C36-9AAE-F0DC7EA94D76}" type="datetimeFigureOut">
              <a:rPr lang="en-KE" smtClean="0"/>
              <a:t>01/31/2021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BA6AF-E3DE-4369-98AE-574967D00F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30C53-1D3A-4FE7-9D9D-582E81968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5C430-E988-4B54-807C-8B60B9ED1C0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5710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Kivach_Nature_Reserv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nursingclio.org/2018/02/01/not-a-day-for-salads-the-football-food-rules-of-the-super-bowl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://www.groundreport.com/increasing-crop-production-using-drip-irrigation-system/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hyperlink" Target="https://creativecommons.org/licenses/by-nc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www.creative-commons-images.com/highway-signs/d/decision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river running through a forest&#10;&#10;Description automatically generated">
            <a:extLst>
              <a:ext uri="{FF2B5EF4-FFF2-40B4-BE49-F238E27FC236}">
                <a16:creationId xmlns:a16="http://schemas.microsoft.com/office/drawing/2014/main" id="{FAC399EB-A517-4277-8E92-6C29AC466A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3" t="9091" r="13615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1D1E89-9B18-41C5-997D-31C10DA1F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400"/>
              <a:t>SOIL MONITORING SYSTEM-AGRICULTURAL THEME </a:t>
            </a:r>
            <a:endParaRPr lang="en-KE" sz="4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AF49C3-A104-47C1-A574-9B0FD5488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PRESENTED BY:</a:t>
            </a:r>
          </a:p>
          <a:p>
            <a:pPr algn="l"/>
            <a:r>
              <a:rPr lang="en-US" sz="2000"/>
              <a:t>Maha Al-Khars ID 39963</a:t>
            </a:r>
            <a:endParaRPr lang="en-KE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CF5C5A-B88B-47B4-8CD2-30A61C254A2E}"/>
              </a:ext>
            </a:extLst>
          </p:cNvPr>
          <p:cNvSpPr txBox="1"/>
          <p:nvPr/>
        </p:nvSpPr>
        <p:spPr>
          <a:xfrm>
            <a:off x="9870532" y="6657945"/>
            <a:ext cx="2321468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04667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A068D2-0335-4903-9356-391AB394C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INTRODUCTION</a:t>
            </a:r>
            <a:endParaRPr lang="en-KE" sz="5400"/>
          </a:p>
        </p:txBody>
      </p:sp>
      <p:pic>
        <p:nvPicPr>
          <p:cNvPr id="18" name="Picture 18" descr="A table full of food&#10;&#10;Description automatically generated">
            <a:extLst>
              <a:ext uri="{FF2B5EF4-FFF2-40B4-BE49-F238E27FC236}">
                <a16:creationId xmlns:a16="http://schemas.microsoft.com/office/drawing/2014/main" id="{C65B2755-328B-48FB-8A78-9C08838E4E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050" r="20905" b="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A62B4-6DF8-4326-9A19-D016300E9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R="36195" indent="230505">
              <a:spcBef>
                <a:spcPts val="2950"/>
              </a:spcBef>
            </a:pPr>
            <a:r>
              <a:rPr lang="en-US" sz="1700">
                <a:effectLst/>
                <a:latin typeface="Calibri"/>
                <a:ea typeface="Calibri" panose="020F0502020204030204" pitchFamily="34" charset="0"/>
                <a:cs typeface="Calibri"/>
              </a:rPr>
              <a:t>Agriculture is the backbone of any economy given that food is basic need in each household.</a:t>
            </a:r>
            <a:r>
              <a:rPr lang="en-US" sz="1700">
                <a:latin typeface="Calibri"/>
                <a:ea typeface="Calibri" panose="020F0502020204030204" pitchFamily="34" charset="0"/>
                <a:cs typeface="Calibri"/>
              </a:rPr>
              <a:t> </a:t>
            </a:r>
            <a:endParaRPr lang="en-US" sz="1700">
              <a:effectLst/>
              <a:latin typeface="Calibri"/>
              <a:ea typeface="Calibri" panose="020F0502020204030204" pitchFamily="34" charset="0"/>
              <a:cs typeface="Calibri"/>
            </a:endParaRPr>
          </a:p>
          <a:p>
            <a:pPr marR="36195" indent="230505">
              <a:spcBef>
                <a:spcPts val="2950"/>
              </a:spcBef>
            </a:pPr>
            <a:r>
              <a:rPr lang="en-US" sz="1700">
                <a:effectLst/>
                <a:latin typeface="Calibri"/>
                <a:ea typeface="Calibri" panose="020F0502020204030204" pitchFamily="34" charset="0"/>
                <a:cs typeface="Calibri"/>
              </a:rPr>
              <a:t>The concept behind Automatic irrigation not only touches my core value of innovation but also the U.N.D.P sustainable goals i.e.,</a:t>
            </a:r>
            <a:r>
              <a:rPr lang="en-US" sz="1700">
                <a:latin typeface="Calibri"/>
                <a:ea typeface="Calibri" panose="020F0502020204030204" pitchFamily="34" charset="0"/>
                <a:cs typeface="Calibri"/>
              </a:rPr>
              <a:t> </a:t>
            </a:r>
            <a:endParaRPr lang="en-US" sz="1700">
              <a:effectLst/>
              <a:latin typeface="Calibri"/>
              <a:ea typeface="Calibri" panose="020F0502020204030204" pitchFamily="34" charset="0"/>
              <a:cs typeface="Calibri"/>
            </a:endParaRPr>
          </a:p>
          <a:p>
            <a:pPr marL="742950" marR="36195" indent="-514350">
              <a:spcBef>
                <a:spcPts val="2950"/>
              </a:spcBef>
              <a:buFont typeface="+mj-lt"/>
              <a:buAutoNum type="arabicPeriod"/>
            </a:pPr>
            <a:r>
              <a:rPr lang="en-US" sz="1700">
                <a:latin typeface="Calibri"/>
                <a:ea typeface="Calibri" panose="020F0502020204030204" pitchFamily="34" charset="0"/>
                <a:cs typeface="Calibri"/>
              </a:rPr>
              <a:t> </a:t>
            </a:r>
            <a:r>
              <a:rPr lang="en-US" sz="1700">
                <a:effectLst/>
                <a:latin typeface="Calibri"/>
                <a:ea typeface="Calibri" panose="020F0502020204030204" pitchFamily="34" charset="0"/>
                <a:cs typeface="Calibri"/>
              </a:rPr>
              <a:t>Industry, Innovation &amp; Infrastructure.</a:t>
            </a:r>
          </a:p>
          <a:p>
            <a:pPr marL="742950" marR="36195" indent="-514350">
              <a:spcBef>
                <a:spcPts val="2950"/>
              </a:spcBef>
              <a:buFont typeface="+mj-lt"/>
              <a:buAutoNum type="arabicPeriod"/>
            </a:pPr>
            <a:r>
              <a:rPr lang="en-US" sz="1700">
                <a:latin typeface="Calibri"/>
                <a:ea typeface="Calibri" panose="020F0502020204030204" pitchFamily="34" charset="0"/>
                <a:cs typeface="Calibri"/>
              </a:rPr>
              <a:t>R</a:t>
            </a:r>
            <a:r>
              <a:rPr lang="en-US" sz="1700">
                <a:effectLst/>
                <a:latin typeface="Calibri"/>
                <a:ea typeface="Calibri" panose="020F0502020204030204" pitchFamily="34" charset="0"/>
                <a:cs typeface="Calibri"/>
              </a:rPr>
              <a:t>esponsible production &amp; consumption.</a:t>
            </a:r>
            <a:r>
              <a:rPr lang="en-US" sz="1700">
                <a:latin typeface="Calibri"/>
                <a:ea typeface="Calibri" panose="020F0502020204030204" pitchFamily="34" charset="0"/>
                <a:cs typeface="Calibri"/>
              </a:rPr>
              <a:t> </a:t>
            </a:r>
            <a:endParaRPr lang="en-US" sz="1700">
              <a:effectLst/>
              <a:latin typeface="Calibri"/>
              <a:ea typeface="Calibri" panose="020F0502020204030204" pitchFamily="34" charset="0"/>
              <a:cs typeface="Calibri"/>
            </a:endParaRPr>
          </a:p>
          <a:p>
            <a:pPr marL="742950" marR="36195" indent="-514350">
              <a:spcBef>
                <a:spcPts val="295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700">
                <a:effectLst/>
                <a:latin typeface="Calibri"/>
                <a:ea typeface="Calibri" panose="020F0502020204030204" pitchFamily="34" charset="0"/>
                <a:cs typeface="Calibri"/>
              </a:rPr>
              <a:t>Zero Hunger.</a:t>
            </a:r>
          </a:p>
          <a:p>
            <a:pPr marR="36195" indent="230505">
              <a:spcBef>
                <a:spcPts val="2950"/>
              </a:spcBef>
            </a:pPr>
            <a:endParaRPr lang="en-US" sz="1700"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F8C74A-D113-4B2F-9B52-CADB4CC85BC9}"/>
              </a:ext>
            </a:extLst>
          </p:cNvPr>
          <p:cNvSpPr txBox="1"/>
          <p:nvPr/>
        </p:nvSpPr>
        <p:spPr>
          <a:xfrm>
            <a:off x="9737482" y="6657945"/>
            <a:ext cx="2454518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5559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CB6C291-6CAF-46DF-ACFF-AADF0FD0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170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35DC46-5663-471D-AADB-81E00E65B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19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5E59CC-7059-4455-9789-EDFBBE8F5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983" r="60644" b="14447"/>
          <a:stretch/>
        </p:blipFill>
        <p:spPr>
          <a:xfrm>
            <a:off x="2777490" y="2"/>
            <a:ext cx="6185757" cy="6857999"/>
          </a:xfrm>
          <a:custGeom>
            <a:avLst/>
            <a:gdLst>
              <a:gd name="connsiteX0" fmla="*/ 0 w 9414510"/>
              <a:gd name="connsiteY0" fmla="*/ 0 h 6857999"/>
              <a:gd name="connsiteX1" fmla="*/ 9414510 w 9414510"/>
              <a:gd name="connsiteY1" fmla="*/ 0 h 6857999"/>
              <a:gd name="connsiteX2" fmla="*/ 9414510 w 9414510"/>
              <a:gd name="connsiteY2" fmla="*/ 6857999 h 6857999"/>
              <a:gd name="connsiteX3" fmla="*/ 0 w 941451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14510" h="6857999">
                <a:moveTo>
                  <a:pt x="0" y="0"/>
                </a:moveTo>
                <a:lnTo>
                  <a:pt x="9414510" y="0"/>
                </a:lnTo>
                <a:lnTo>
                  <a:pt x="9414510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CC9E37-72BA-4214-B1A2-074C84131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3F3F3F"/>
                </a:solidFill>
                <a:cs typeface="Calibri Light"/>
              </a:rPr>
              <a:t>PROJECT OVERVIEW</a:t>
            </a:r>
            <a:endParaRPr lang="en-US">
              <a:solidFill>
                <a:srgbClr val="3F3F3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23D26-0205-4389-825B-DBAB691A4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5550" y="1032987"/>
            <a:ext cx="5246370" cy="479202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36195" indent="230505">
              <a:spcBef>
                <a:spcPts val="2950"/>
              </a:spcBef>
            </a:pPr>
            <a:r>
              <a:rPr lang="en-US" sz="2200">
                <a:solidFill>
                  <a:srgbClr val="FFFFFF"/>
                </a:solidFill>
                <a:cs typeface="Calibri"/>
              </a:rPr>
              <a:t>Project’s prototype plays a key role in the development of intelligent systems by delivering sustainable system that detects current soil state and activates flow of water. </a:t>
            </a:r>
            <a:endParaRPr lang="en-US" sz="2200">
              <a:solidFill>
                <a:srgbClr val="FFFFFF"/>
              </a:solidFill>
              <a:ea typeface="+mn-lt"/>
              <a:cs typeface="+mn-lt"/>
            </a:endParaRPr>
          </a:p>
          <a:p>
            <a:pPr marR="36195" indent="230505">
              <a:spcBef>
                <a:spcPts val="2950"/>
              </a:spcBef>
            </a:pPr>
            <a:r>
              <a:rPr lang="en-US" sz="2200">
                <a:solidFill>
                  <a:srgbClr val="FFFFFF"/>
                </a:solidFill>
                <a:cs typeface="Calibri"/>
              </a:rPr>
              <a:t>It indirectly saves electricity consumption by remaining idle at normal state.  </a:t>
            </a:r>
            <a:endParaRPr lang="en-US" sz="2200">
              <a:solidFill>
                <a:srgbClr val="FFFFFF"/>
              </a:solidFill>
              <a:ea typeface="+mn-lt"/>
              <a:cs typeface="+mn-lt"/>
            </a:endParaRPr>
          </a:p>
          <a:p>
            <a:pPr marR="36195" indent="230505">
              <a:spcBef>
                <a:spcPts val="2950"/>
              </a:spcBef>
            </a:pPr>
            <a:r>
              <a:rPr lang="en-US" sz="2200">
                <a:solidFill>
                  <a:srgbClr val="FFFFFF"/>
                </a:solidFill>
                <a:cs typeface="Calibri"/>
              </a:rPr>
              <a:t>The high level objective of this agriculture-related project is to prototype a system that detects and monitors the soil state and triggers a water flow mechanism. </a:t>
            </a:r>
            <a:endParaRPr lang="en-US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198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9EE95-619A-4DA3-A792-C8CF43258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9" y="193725"/>
            <a:ext cx="5314536" cy="1325563"/>
          </a:xfrm>
        </p:spPr>
        <p:txBody>
          <a:bodyPr>
            <a:normAutofit/>
          </a:bodyPr>
          <a:lstStyle/>
          <a:p>
            <a:r>
              <a:rPr lang="en-US"/>
              <a:t>POSSIBLE METHODOLOGIES </a:t>
            </a:r>
            <a:endParaRPr lang="en-KE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3" descr="A group of palm trees&#10;&#10;Description automatically generated">
            <a:extLst>
              <a:ext uri="{FF2B5EF4-FFF2-40B4-BE49-F238E27FC236}">
                <a16:creationId xmlns:a16="http://schemas.microsoft.com/office/drawing/2014/main" id="{8C1D6ACA-F84E-48A0-B510-BD3EF0D61E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936" r="13891" b="1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B93497-CBF6-478B-BF3F-9DD0DE8865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3892685"/>
              </p:ext>
            </p:extLst>
          </p:nvPr>
        </p:nvGraphicFramePr>
        <p:xfrm>
          <a:off x="110837" y="1766400"/>
          <a:ext cx="6519887" cy="4678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6F6D650-9F4E-4D3F-BA45-0D4B32F40B82}"/>
              </a:ext>
            </a:extLst>
          </p:cNvPr>
          <p:cNvSpPr txBox="1"/>
          <p:nvPr/>
        </p:nvSpPr>
        <p:spPr>
          <a:xfrm>
            <a:off x="9857708" y="6657945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3851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059F7A-D6FD-4765-AD80-730561885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474146"/>
            <a:ext cx="10515593" cy="1197864"/>
          </a:xfrm>
        </p:spPr>
        <p:txBody>
          <a:bodyPr>
            <a:normAutofit/>
          </a:bodyPr>
          <a:lstStyle/>
          <a:p>
            <a:r>
              <a:rPr lang="en-US" dirty="0"/>
              <a:t>DECISION MATRIX FOR THESE SOLUTIONS</a:t>
            </a:r>
            <a:endParaRPr lang="en-KE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F5FE34-0A41-407A-8D94-10FCF68F1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5488" y="587238"/>
            <a:ext cx="0" cy="914400"/>
          </a:xfrm>
          <a:prstGeom prst="line">
            <a:avLst/>
          </a:prstGeom>
          <a:ln w="190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A close up of a street sign on a pole&#10;&#10;Description automatically generated">
            <a:extLst>
              <a:ext uri="{FF2B5EF4-FFF2-40B4-BE49-F238E27FC236}">
                <a16:creationId xmlns:a16="http://schemas.microsoft.com/office/drawing/2014/main" id="{BDCE2AE3-ECDE-4545-8832-A82C4F4137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915" b="3"/>
          <a:stretch/>
        </p:blipFill>
        <p:spPr>
          <a:xfrm>
            <a:off x="835153" y="2002117"/>
            <a:ext cx="6215794" cy="41715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6AF02-10BB-4832-9311-A08EB4293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3314" y="1999578"/>
            <a:ext cx="3823525" cy="4171568"/>
          </a:xfrm>
        </p:spPr>
        <p:txBody>
          <a:bodyPr anchor="ctr">
            <a:normAutofit/>
          </a:bodyPr>
          <a:lstStyle/>
          <a:p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decision matrix below helps in coming up with the most appropriate approach to solving the water irrigation system.</a:t>
            </a:r>
          </a:p>
          <a:p>
            <a:r>
              <a:rPr lang="en-US" sz="1400">
                <a:latin typeface="Calibri" panose="020F0502020204030204" pitchFamily="34" charset="0"/>
              </a:rPr>
              <a:t>Key elements in the decision-making include;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>
                <a:latin typeface="Calibri" panose="020F0502020204030204" pitchFamily="34" charset="0"/>
              </a:rPr>
              <a:t>Schedule- Prototype development time.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>
                <a:latin typeface="Calibri" panose="020F0502020204030204" pitchFamily="34" charset="0"/>
              </a:rPr>
              <a:t>Extensibility – Weather Forecasting abilities.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>
                <a:latin typeface="Calibri" panose="020F0502020204030204" pitchFamily="34" charset="0"/>
              </a:rPr>
              <a:t>Maintanability - </a:t>
            </a:r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Irrigates crops with adequate water</a:t>
            </a:r>
            <a:endParaRPr lang="en-US" sz="1400">
              <a:latin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400">
                <a:latin typeface="Calibri" panose="020F0502020204030204" pitchFamily="34" charset="0"/>
              </a:rPr>
              <a:t>Sustaianability - </a:t>
            </a:r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Additional mechanisms for minimizing electricity consumption</a:t>
            </a:r>
            <a:endParaRPr lang="en-US" sz="1400">
              <a:latin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400">
                <a:latin typeface="Calibri" panose="020F0502020204030204" pitchFamily="34" charset="0"/>
              </a:rPr>
              <a:t>Interoperablity - </a:t>
            </a:r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Web functionality that controls the systems from remote locations</a:t>
            </a:r>
            <a:endParaRPr lang="en-US" sz="1400">
              <a:latin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400">
                <a:latin typeface="Calibri" panose="020F0502020204030204" pitchFamily="34" charset="0"/>
              </a:rPr>
              <a:t>Usability- </a:t>
            </a:r>
            <a:r>
              <a: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Water Conservation</a:t>
            </a:r>
            <a:endParaRPr lang="en-KE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C8993C-9C27-4DAE-8567-D45AD2C8B839}"/>
              </a:ext>
            </a:extLst>
          </p:cNvPr>
          <p:cNvSpPr txBox="1"/>
          <p:nvPr/>
        </p:nvSpPr>
        <p:spPr>
          <a:xfrm>
            <a:off x="4729479" y="5973631"/>
            <a:ext cx="2321468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4108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61437-8D5B-4245-945A-CD767C06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SOLUTION</a:t>
            </a:r>
            <a:br>
              <a:rPr lang="en-US" dirty="0"/>
            </a:br>
            <a:endParaRPr lang="en-KE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838C640-F2E6-41F1-8003-2B4575EF4F3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6956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4464D8-FD41-4EA2-9094-791BB1112F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4A1B69-F82D-4322-9669-42AC0CB7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678" y="0"/>
            <a:ext cx="11145980" cy="6870723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3405B7-90F8-4A73-BB4F-678A6F71E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5" y="549265"/>
            <a:ext cx="9792707" cy="1679489"/>
          </a:xfrm>
        </p:spPr>
        <p:txBody>
          <a:bodyPr anchor="b">
            <a:normAutofit/>
          </a:bodyPr>
          <a:lstStyle/>
          <a:p>
            <a:pPr algn="ctr"/>
            <a:r>
              <a:rPr lang="en-US" sz="4800"/>
              <a:t>FUTURE MODIFICATIONS</a:t>
            </a:r>
            <a:br>
              <a:rPr lang="en-US" sz="4800"/>
            </a:br>
            <a:endParaRPr lang="en-KE" sz="480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0BAC292-CD35-4673-90E3-35BB366D20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1502852"/>
              </p:ext>
            </p:extLst>
          </p:nvPr>
        </p:nvGraphicFramePr>
        <p:xfrm>
          <a:off x="836394" y="2422509"/>
          <a:ext cx="10517406" cy="4203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24233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15075-A117-4AB8-AD23-0609AB221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 1: PROTEUS SIMULATIONS</a:t>
            </a:r>
            <a:endParaRPr lang="en-K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66DB55B-11A5-4D7B-9320-DF08B8B8E3C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5940" y="1825625"/>
            <a:ext cx="812011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88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21756-CD7D-443B-9DDC-2BBE5AC21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 2: ARDUINO CODE</a:t>
            </a:r>
            <a:endParaRPr lang="en-K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24F98C-AF72-4499-88FC-13FD35537CD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9088" y="1825625"/>
            <a:ext cx="773382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82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A9F6E-11D7-4706-B523-D83410C81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85569-A540-496B-B924-D1037C69D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2130"/>
            <a:ext cx="10515600" cy="5434884"/>
          </a:xfrm>
        </p:spPr>
        <p:txBody>
          <a:bodyPr>
            <a:normAutofit fontScale="85000" lnSpcReduction="10000"/>
          </a:bodyPr>
          <a:lstStyle/>
          <a:p>
            <a:pPr marL="485775" indent="-431800" algn="just">
              <a:lnSpc>
                <a:spcPct val="200000"/>
              </a:lnSpc>
              <a:spcBef>
                <a:spcPts val="965"/>
              </a:spcBef>
              <a:spcAft>
                <a:spcPts val="0"/>
              </a:spcAft>
            </a:pPr>
            <a:r>
              <a:rPr lang="en-KE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Athani, S., Tejeshwar, C. H., Patil, M. M., Patil, P., &amp; Kulkarni, R. (2017, February). Soil moisture monitoring using IoT enabled Arduino sensors with neural networks for improving soil management for farmers and predict seasonal rainfall for planning future harvest in North Karnataka—India. In </a:t>
            </a:r>
            <a:r>
              <a:rPr lang="en-KE" sz="180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2017 International Conference on I-SMAC (IoT in Social, Mobile, Analytics and Cloud)(I-SMAC)</a:t>
            </a:r>
            <a:r>
              <a:rPr lang="en-KE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 (pp. 43-48). IEEE.</a:t>
            </a:r>
            <a:endParaRPr lang="en-K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85775" indent="-431800" algn="just">
              <a:lnSpc>
                <a:spcPct val="200000"/>
              </a:lnSpc>
              <a:spcBef>
                <a:spcPts val="965"/>
              </a:spcBef>
              <a:spcAft>
                <a:spcPts val="0"/>
              </a:spcAft>
            </a:pPr>
            <a:r>
              <a:rPr lang="en-KE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Gutiérrez, J., Villa-Medina, J. F., Nieto-Garibay, A., &amp; Porta-</a:t>
            </a:r>
            <a:r>
              <a:rPr lang="en-KE" sz="18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Gándara</a:t>
            </a:r>
            <a:r>
              <a:rPr lang="en-KE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M. Á. (2013). Automated irrigation system using a wireless sensor network and GPRS module. </a:t>
            </a:r>
            <a:r>
              <a:rPr lang="en-KE" sz="180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IEEE transactions on instrumentation and measurement</a:t>
            </a:r>
            <a:r>
              <a:rPr lang="en-KE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 </a:t>
            </a:r>
            <a:r>
              <a:rPr lang="en-KE" sz="180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63</a:t>
            </a:r>
            <a:r>
              <a:rPr lang="en-KE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(1), 166-176.</a:t>
            </a:r>
            <a:endParaRPr lang="en-K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85775" indent="-431800" algn="just">
              <a:lnSpc>
                <a:spcPct val="200000"/>
              </a:lnSpc>
              <a:spcBef>
                <a:spcPts val="965"/>
              </a:spcBef>
              <a:spcAft>
                <a:spcPts val="0"/>
              </a:spcAft>
            </a:pPr>
            <a:r>
              <a:rPr lang="en-KE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Namala, K. K., AV, K. K. P., Math, A., Kumari, A., &amp; Kulkarni, S. (2016, December). Smart irrigation with embedded system. In </a:t>
            </a:r>
            <a:r>
              <a:rPr lang="en-KE" sz="180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2016 IEEE Bombay Section Symposium (IBSS)</a:t>
            </a:r>
            <a:r>
              <a:rPr lang="en-KE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 (pp. 1-5). IEEE.</a:t>
            </a:r>
            <a:endParaRPr lang="en-K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85775" indent="-431800" algn="just">
              <a:lnSpc>
                <a:spcPct val="200000"/>
              </a:lnSpc>
              <a:spcBef>
                <a:spcPts val="965"/>
              </a:spcBef>
              <a:spcAft>
                <a:spcPts val="0"/>
              </a:spcAft>
            </a:pPr>
            <a:r>
              <a:rPr lang="en-KE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Rajkumar, M. N., Abinaya, S., &amp; Kumar, V. V. (2017, March). Intelligent irrigation system—An IOT based approach. In </a:t>
            </a:r>
            <a:r>
              <a:rPr lang="en-KE" sz="180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2017 International Conference on Innovations in Green Energy and Healthcare Technologies (IGEHT)</a:t>
            </a:r>
            <a:r>
              <a:rPr lang="en-KE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 (pp. 1-5). IEEE.</a:t>
            </a:r>
            <a:endParaRPr lang="en-K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661334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F441F1-5322-43AD-BD62-93BD044A9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BBA51-ADA4-495C-AA7F-7CEAE8D94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5368" y="4074718"/>
            <a:ext cx="6105194" cy="68207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FOR YOUR PRECIOUS TIME</a:t>
            </a:r>
          </a:p>
        </p:txBody>
      </p:sp>
    </p:spTree>
    <p:extLst>
      <p:ext uri="{BB962C8B-B14F-4D97-AF65-F5344CB8AC3E}">
        <p14:creationId xmlns:p14="http://schemas.microsoft.com/office/powerpoint/2010/main" val="1854123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793</Words>
  <Application>Microsoft Office PowerPoint</Application>
  <PresentationFormat>Widescreen</PresentationFormat>
  <Paragraphs>54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SOIL MONITORING SYSTEM-AGRICULTURAL THEME </vt:lpstr>
      <vt:lpstr>INTRODUCTION</vt:lpstr>
      <vt:lpstr>PROJECT OVERVIEW</vt:lpstr>
      <vt:lpstr>POSSIBLE METHODOLOGIES </vt:lpstr>
      <vt:lpstr>DECISION MATRIX FOR THESE SOLUTIONS</vt:lpstr>
      <vt:lpstr>PROPOSED SOLUTION </vt:lpstr>
      <vt:lpstr>FUTURE MODIFICATIONS </vt:lpstr>
      <vt:lpstr>APPENDIX 1: PROTEUS SIMULATIONS</vt:lpstr>
      <vt:lpstr>APPENDIX 2: ARDUINO CODE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SOIL MONITORING SYSTEM-AGRICULTURAL THEME </dc:title>
  <dc:creator>GreHiDeL M</dc:creator>
  <cp:lastModifiedBy>GreHiDeL M</cp:lastModifiedBy>
  <cp:revision>53</cp:revision>
  <dcterms:created xsi:type="dcterms:W3CDTF">2021-02-01T05:36:39Z</dcterms:created>
  <dcterms:modified xsi:type="dcterms:W3CDTF">2021-02-01T06:35:11Z</dcterms:modified>
</cp:coreProperties>
</file>